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2" r:id="rId5"/>
    <p:sldId id="263" r:id="rId6"/>
    <p:sldId id="264" r:id="rId7"/>
    <p:sldId id="268" r:id="rId8"/>
    <p:sldId id="265" r:id="rId9"/>
    <p:sldId id="269" r:id="rId10"/>
    <p:sldId id="266" r:id="rId11"/>
    <p:sldId id="261" r:id="rId12"/>
    <p:sldId id="267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AFAFA"/>
    <a:srgbClr val="FF004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26" autoAdjust="0"/>
    <p:restoredTop sz="94660"/>
  </p:normalViewPr>
  <p:slideViewPr>
    <p:cSldViewPr snapToGrid="0">
      <p:cViewPr varScale="1">
        <p:scale>
          <a:sx n="61" d="100"/>
          <a:sy n="61" d="100"/>
        </p:scale>
        <p:origin x="-98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5978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437251"/>
            <a:ext cx="9144000" cy="1876607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Новые форматы воспитательных практик</a:t>
            </a:r>
            <a:endParaRPr lang="ru-RU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97187" y="3977902"/>
            <a:ext cx="5150224" cy="1159619"/>
          </a:xfrm>
        </p:spPr>
        <p:txBody>
          <a:bodyPr>
            <a:normAutofit fontScale="92500"/>
          </a:bodyPr>
          <a:lstStyle/>
          <a:p>
            <a:pPr algn="r"/>
            <a:r>
              <a:rPr lang="ru-RU" sz="2400" dirty="0" smtClean="0">
                <a:solidFill>
                  <a:schemeClr val="bg1"/>
                </a:solidFill>
              </a:rPr>
              <a:t>Митрошина Александра Алексеевна,</a:t>
            </a:r>
          </a:p>
          <a:p>
            <a:pPr algn="r"/>
            <a:r>
              <a:rPr lang="ru-RU" sz="2400" dirty="0">
                <a:solidFill>
                  <a:schemeClr val="bg1"/>
                </a:solidFill>
              </a:rPr>
              <a:t>к</a:t>
            </a:r>
            <a:r>
              <a:rPr lang="ru-RU" sz="2400" dirty="0" smtClean="0">
                <a:solidFill>
                  <a:schemeClr val="bg1"/>
                </a:solidFill>
              </a:rPr>
              <a:t>лассный руководитель МБОУ «Лицей №5» Вахитовского района г. Казани 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996888" y="287338"/>
            <a:ext cx="5150224" cy="4858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i="1" dirty="0" smtClean="0">
                <a:solidFill>
                  <a:schemeClr val="bg1"/>
                </a:solidFill>
              </a:rPr>
              <a:t>«Воспитать человека – 2022»</a:t>
            </a:r>
            <a:endParaRPr lang="ru-RU" sz="28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7396"/>
            <a:ext cx="9144000" cy="1270491"/>
          </a:xfrm>
        </p:spPr>
        <p:txBody>
          <a:bodyPr/>
          <a:lstStyle/>
          <a:p>
            <a:r>
              <a:rPr lang="ru-RU" b="1" i="1" dirty="0" smtClean="0">
                <a:solidFill>
                  <a:srgbClr val="FFC000"/>
                </a:solidFill>
              </a:rPr>
              <a:t>4. Ивент</a:t>
            </a:r>
            <a:endParaRPr lang="ru-RU" b="1" i="1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87743"/>
            <a:ext cx="9144000" cy="4613811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</a:rPr>
              <a:t>Итогом работы становится разработанный сценарий ивента по заданной теме митапа.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86985" y="2138269"/>
            <a:ext cx="4370030" cy="3721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55160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80304"/>
            <a:ext cx="9144000" cy="1275008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FFC000"/>
                </a:solidFill>
              </a:rPr>
              <a:t>Волонтерское коммьюнити</a:t>
            </a:r>
            <a:endParaRPr lang="ru-RU" b="1" i="1" dirty="0">
              <a:solidFill>
                <a:srgbClr val="FFC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222" b="1714"/>
          <a:stretch/>
        </p:blipFill>
        <p:spPr>
          <a:xfrm>
            <a:off x="6602924" y="798502"/>
            <a:ext cx="2011730" cy="3005943"/>
          </a:xfrm>
        </p:spPr>
      </p:pic>
      <p:pic>
        <p:nvPicPr>
          <p:cNvPr id="5" name="Picture 6" descr="https://sun9-87.userapi.com/impg/VzlyMSC0ru311dZeam2txb5SN6bTSR4UplN-QA/HZmU4_s8KYs.jpg?size=608x1080&amp;quality=95&amp;sign=b51554c9f532695f0fc69ef201cf6b2b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348" b="15230"/>
          <a:stretch/>
        </p:blipFill>
        <p:spPr bwMode="auto">
          <a:xfrm>
            <a:off x="159075" y="1004551"/>
            <a:ext cx="1953060" cy="2981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sun9-36.userapi.com/impg/EWhqsGIEgbOfIrD4y_gXiiFsZ6Rnhwzg6qXTlQ/qipKJNA8RZg.jpg?size=1280x960&amp;quality=96&amp;sign=0ff6e1de5f18d2c849e7e748ad26fcbd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8907" y="1004551"/>
            <a:ext cx="3338254" cy="2503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91944" y="3668556"/>
            <a:ext cx="3003403" cy="2252553"/>
          </a:xfrm>
          <a:prstGeom prst="rect">
            <a:avLst/>
          </a:prstGeom>
        </p:spPr>
      </p:pic>
      <p:pic>
        <p:nvPicPr>
          <p:cNvPr id="9" name="Picture 8" descr="https://sun9-80.userapi.com/impg/VVSVSZatQqI-_U-Gal6XWY5Uj5LIK0D2j_iMcw/BbnHs2-SoGg.jpg?size=1280x960&amp;quality=95&amp;sign=c9a8be4be3e9a6de4155279ec5382d9c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94516" y="3949700"/>
            <a:ext cx="2628545" cy="1971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sun9-63.userapi.com/impg/XLcv13q-421LdAFzDTTg3FGiwudklPr6TfzYZg/66BS7BS4ZTg.jpg?size=1280x720&amp;quality=95&amp;sign=9d2cc7cb1d594ef3e47b71a74770d07a&amp;type=album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336" t="17867" b="6200"/>
          <a:stretch/>
        </p:blipFill>
        <p:spPr bwMode="auto">
          <a:xfrm>
            <a:off x="88958" y="4231691"/>
            <a:ext cx="3053402" cy="140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08928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21972"/>
            <a:ext cx="9144000" cy="4069724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</a:rPr>
              <a:t>Р</a:t>
            </a:r>
            <a:r>
              <a:rPr lang="ru-RU" dirty="0" smtClean="0">
                <a:solidFill>
                  <a:schemeClr val="bg1"/>
                </a:solidFill>
              </a:rPr>
              <a:t>азнообразие </a:t>
            </a:r>
            <a:r>
              <a:rPr lang="ru-RU" dirty="0">
                <a:solidFill>
                  <a:schemeClr val="bg1"/>
                </a:solidFill>
              </a:rPr>
              <a:t>средств, используемых в методике волонтерского обучения, может сделать процесс работы более занимательным и эффективным. Кроме того, это позволяет освоить новую социальную роль. Сегодня ребенок – ученик 6 класса, а уже завтра </a:t>
            </a:r>
            <a:r>
              <a:rPr lang="ru-RU" dirty="0" smtClean="0">
                <a:solidFill>
                  <a:schemeClr val="bg1"/>
                </a:solidFill>
              </a:rPr>
              <a:t>может стать координатором </a:t>
            </a:r>
            <a:r>
              <a:rPr lang="ru-RU" dirty="0">
                <a:solidFill>
                  <a:schemeClr val="bg1"/>
                </a:solidFill>
              </a:rPr>
              <a:t>международного волонтерского форума. </a:t>
            </a:r>
          </a:p>
          <a:p>
            <a:endParaRPr lang="ru-RU" dirty="0"/>
          </a:p>
        </p:txBody>
      </p:sp>
      <p:pic>
        <p:nvPicPr>
          <p:cNvPr id="2050" name="Picture 2" descr="https://sun9-5.userapi.com/impg/3k9iQClufYPIlFP3-OkL7etMTpKA62o1eN0iLA/FLKnEAtQ4ig.jpg?size=1280x960&amp;quality=95&amp;sign=5d0fecb0f2605d49c9f2d9f7e8bf7751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45738" y="2231074"/>
            <a:ext cx="4944459" cy="3708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921466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/>
          </p:cNvSpPr>
          <p:nvPr/>
        </p:nvSpPr>
        <p:spPr>
          <a:xfrm>
            <a:off x="806537" y="271913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6000" i="1" dirty="0" smtClean="0">
                <a:solidFill>
                  <a:schemeClr val="bg1"/>
                </a:solidFill>
              </a:rPr>
              <a:t>Спасибо за внимание!</a:t>
            </a:r>
            <a:endParaRPr lang="ru-RU" sz="6000" i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5200650" y="308524"/>
            <a:ext cx="372586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dirty="0">
                <a:solidFill>
                  <a:srgbClr val="92D050"/>
                </a:solidFill>
                <a:latin typeface="Corbel" panose="020B0503020204020204" pitchFamily="34" charset="0"/>
              </a:rPr>
              <a:t>«</a:t>
            </a:r>
            <a:r>
              <a:rPr lang="ru-RU" i="1" dirty="0">
                <a:solidFill>
                  <a:srgbClr val="92D050"/>
                </a:solidFill>
                <a:latin typeface="Corbel" panose="020B0503020204020204" pitchFamily="34" charset="0"/>
              </a:rPr>
              <a:t>Тот, кто ничего не делает для других </a:t>
            </a:r>
            <a:r>
              <a:rPr lang="ru-RU" i="1" dirty="0" smtClean="0">
                <a:solidFill>
                  <a:srgbClr val="92D050"/>
                </a:solidFill>
                <a:latin typeface="Corbel" panose="020B0503020204020204" pitchFamily="34" charset="0"/>
              </a:rPr>
              <a:t>– ничего </a:t>
            </a:r>
            <a:r>
              <a:rPr lang="ru-RU" i="1" dirty="0">
                <a:solidFill>
                  <a:srgbClr val="92D050"/>
                </a:solidFill>
                <a:latin typeface="Corbel" panose="020B0503020204020204" pitchFamily="34" charset="0"/>
              </a:rPr>
              <a:t>не</a:t>
            </a:r>
          </a:p>
          <a:p>
            <a:pPr eaLnBrk="1" hangingPunct="1"/>
            <a:r>
              <a:rPr lang="ru-RU" i="1" dirty="0">
                <a:solidFill>
                  <a:srgbClr val="92D050"/>
                </a:solidFill>
                <a:latin typeface="Corbel" panose="020B0503020204020204" pitchFamily="34" charset="0"/>
              </a:rPr>
              <a:t>делает для себя»</a:t>
            </a: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 rot="20511501">
            <a:off x="-315532" y="995305"/>
            <a:ext cx="4572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i="1" dirty="0">
                <a:solidFill>
                  <a:srgbClr val="FFFF00"/>
                </a:solidFill>
                <a:latin typeface="Corbel" panose="020B0503020204020204" pitchFamily="34" charset="0"/>
              </a:rPr>
              <a:t>«Чтобы поверить в добро, надо</a:t>
            </a:r>
          </a:p>
          <a:p>
            <a:pPr eaLnBrk="1" hangingPunct="1"/>
            <a:r>
              <a:rPr lang="ru-RU" i="1" dirty="0">
                <a:solidFill>
                  <a:srgbClr val="FFFF00"/>
                </a:solidFill>
                <a:latin typeface="Corbel" panose="020B0503020204020204" pitchFamily="34" charset="0"/>
              </a:rPr>
              <a:t>начать делать его»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5270589" y="4359274"/>
            <a:ext cx="34226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i="1" dirty="0">
                <a:solidFill>
                  <a:srgbClr val="00B0F0"/>
                </a:solidFill>
                <a:latin typeface="Corbel" panose="020B0503020204020204" pitchFamily="34" charset="0"/>
              </a:rPr>
              <a:t>«Делать добро легче, чем быть добрым»</a:t>
            </a:r>
          </a:p>
        </p:txBody>
      </p:sp>
      <p:sp>
        <p:nvSpPr>
          <p:cNvPr id="8" name="Прямоугольник 6"/>
          <p:cNvSpPr>
            <a:spLocks noChangeArrowheads="1"/>
          </p:cNvSpPr>
          <p:nvPr/>
        </p:nvSpPr>
        <p:spPr bwMode="auto">
          <a:xfrm rot="911558">
            <a:off x="1344467" y="4392679"/>
            <a:ext cx="314037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i="1" dirty="0">
                <a:solidFill>
                  <a:srgbClr val="FFC000"/>
                </a:solidFill>
                <a:latin typeface="Corbel" panose="020B0503020204020204" pitchFamily="34" charset="0"/>
              </a:rPr>
              <a:t>«Везде, где есть человек, есть возможность</a:t>
            </a:r>
          </a:p>
          <a:p>
            <a:pPr eaLnBrk="1" hangingPunct="1"/>
            <a:r>
              <a:rPr lang="ru-RU" i="1" dirty="0">
                <a:solidFill>
                  <a:srgbClr val="FFC000"/>
                </a:solidFill>
                <a:latin typeface="Corbel" panose="020B0503020204020204" pitchFamily="34" charset="0"/>
              </a:rPr>
              <a:t>для доброты»</a:t>
            </a:r>
          </a:p>
        </p:txBody>
      </p:sp>
      <p:sp>
        <p:nvSpPr>
          <p:cNvPr id="9" name="Прямоугольник 4"/>
          <p:cNvSpPr>
            <a:spLocks noChangeArrowheads="1"/>
          </p:cNvSpPr>
          <p:nvPr/>
        </p:nvSpPr>
        <p:spPr bwMode="auto">
          <a:xfrm rot="534867">
            <a:off x="3458368" y="1726022"/>
            <a:ext cx="34845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i="1" dirty="0" smtClean="0">
                <a:solidFill>
                  <a:srgbClr val="FF0000"/>
                </a:solidFill>
                <a:latin typeface="Corbel" panose="020B0503020204020204" pitchFamily="34" charset="0"/>
              </a:rPr>
              <a:t>«Большое </a:t>
            </a:r>
            <a:r>
              <a:rPr lang="ru-RU" i="1" dirty="0">
                <a:solidFill>
                  <a:srgbClr val="FF0000"/>
                </a:solidFill>
                <a:latin typeface="Corbel" panose="020B0503020204020204" pitchFamily="34" charset="0"/>
              </a:rPr>
              <a:t>сердце, как океан, никогда не </a:t>
            </a:r>
            <a:r>
              <a:rPr lang="ru-RU" i="1" dirty="0" smtClean="0">
                <a:solidFill>
                  <a:srgbClr val="FF0000"/>
                </a:solidFill>
                <a:latin typeface="Corbel" panose="020B0503020204020204" pitchFamily="34" charset="0"/>
              </a:rPr>
              <a:t>замерзает»</a:t>
            </a:r>
            <a:endParaRPr lang="ru-RU" i="1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6328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75008"/>
          </a:xfrm>
        </p:spPr>
        <p:txBody>
          <a:bodyPr/>
          <a:lstStyle/>
          <a:p>
            <a:pPr algn="ctr"/>
            <a:r>
              <a:rPr lang="en-US" b="1" i="1" dirty="0" smtClean="0">
                <a:solidFill>
                  <a:srgbClr val="FFC000"/>
                </a:solidFill>
              </a:rPr>
              <a:t>21 </a:t>
            </a:r>
            <a:r>
              <a:rPr lang="ru-RU" b="1" i="1" dirty="0" smtClean="0">
                <a:solidFill>
                  <a:srgbClr val="FFC000"/>
                </a:solidFill>
              </a:rPr>
              <a:t>век – время информационных технологий</a:t>
            </a:r>
            <a:endParaRPr lang="ru-RU" b="1" i="1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43190"/>
            <a:ext cx="9144000" cy="481669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Поколение </a:t>
            </a:r>
            <a:r>
              <a:rPr lang="en-US" dirty="0" smtClean="0">
                <a:solidFill>
                  <a:schemeClr val="bg1"/>
                </a:solidFill>
              </a:rPr>
              <a:t>Z </a:t>
            </a:r>
            <a:r>
              <a:rPr lang="ru-RU" dirty="0" smtClean="0">
                <a:solidFill>
                  <a:schemeClr val="bg1"/>
                </a:solidFill>
              </a:rPr>
              <a:t>(или </a:t>
            </a:r>
            <a:r>
              <a:rPr lang="en-US" dirty="0" smtClean="0">
                <a:solidFill>
                  <a:schemeClr val="bg1"/>
                </a:solidFill>
              </a:rPr>
              <a:t>Homelanders </a:t>
            </a:r>
            <a:r>
              <a:rPr lang="ru-RU" dirty="0" smtClean="0">
                <a:solidFill>
                  <a:schemeClr val="bg1"/>
                </a:solidFill>
              </a:rPr>
              <a:t>- домоседы) – люди, родившиеся в период с 1997 по 2012 годы.</a:t>
            </a: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Данное поколение получает всю информацию в </a:t>
            </a:r>
            <a:r>
              <a:rPr lang="ru-RU" dirty="0">
                <a:solidFill>
                  <a:schemeClr val="bg1"/>
                </a:solidFill>
              </a:rPr>
              <a:t>основном из Интернета или при помощи </a:t>
            </a:r>
            <a:r>
              <a:rPr lang="ru-RU" dirty="0" smtClean="0">
                <a:solidFill>
                  <a:schemeClr val="bg1"/>
                </a:solidFill>
              </a:rPr>
              <a:t>мессенджеров. </a:t>
            </a:r>
            <a:r>
              <a:rPr lang="ru-RU" dirty="0">
                <a:solidFill>
                  <a:schemeClr val="bg1"/>
                </a:solidFill>
              </a:rPr>
              <a:t>Поэтому у детей поколения </a:t>
            </a:r>
            <a:r>
              <a:rPr lang="en-US" dirty="0">
                <a:solidFill>
                  <a:schemeClr val="bg1"/>
                </a:solidFill>
              </a:rPr>
              <a:t>Z</a:t>
            </a:r>
            <a:r>
              <a:rPr lang="ru-RU" dirty="0">
                <a:solidFill>
                  <a:schemeClr val="bg1"/>
                </a:solidFill>
              </a:rPr>
              <a:t> часто отсутствуют важные навыки: </a:t>
            </a:r>
          </a:p>
          <a:p>
            <a:pPr lvl="0"/>
            <a:r>
              <a:rPr lang="ru-RU" dirty="0">
                <a:solidFill>
                  <a:schemeClr val="bg1"/>
                </a:solidFill>
              </a:rPr>
              <a:t>конструктивное взаимодействие и самоуправление</a:t>
            </a:r>
            <a:r>
              <a:rPr lang="en-US" dirty="0">
                <a:solidFill>
                  <a:schemeClr val="bg1"/>
                </a:solidFill>
              </a:rPr>
              <a:t>;</a:t>
            </a:r>
            <a:endParaRPr lang="ru-RU" dirty="0">
              <a:solidFill>
                <a:schemeClr val="bg1"/>
              </a:solidFill>
            </a:endParaRPr>
          </a:p>
          <a:p>
            <a:pPr lvl="0"/>
            <a:r>
              <a:rPr lang="ru-RU" dirty="0">
                <a:solidFill>
                  <a:schemeClr val="bg1"/>
                </a:solidFill>
              </a:rPr>
              <a:t>создание мотивации на совместную деятельность;</a:t>
            </a:r>
          </a:p>
          <a:p>
            <a:pPr lvl="0"/>
            <a:r>
              <a:rPr lang="ru-RU" dirty="0">
                <a:solidFill>
                  <a:schemeClr val="bg1"/>
                </a:solidFill>
              </a:rPr>
              <a:t>распределение ролей в групповой работе для оптимального достижения </a:t>
            </a:r>
            <a:r>
              <a:rPr lang="ru-RU" dirty="0" smtClean="0">
                <a:solidFill>
                  <a:schemeClr val="bg1"/>
                </a:solidFill>
              </a:rPr>
              <a:t>результатов.</a:t>
            </a:r>
          </a:p>
          <a:p>
            <a:pPr lvl="0"/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</a:rPr>
              <a:t>Но важно помнить: к какому бы поколению не принадлежали дети, к каждому нужен индивидуальный подход</a:t>
            </a:r>
            <a:r>
              <a:rPr lang="ru-RU" dirty="0" smtClean="0">
                <a:solidFill>
                  <a:schemeClr val="bg1"/>
                </a:solidFill>
              </a:rPr>
              <a:t>. </a:t>
            </a:r>
            <a:r>
              <a:rPr lang="ru-RU" dirty="0">
                <a:solidFill>
                  <a:schemeClr val="bg1"/>
                </a:solidFill>
              </a:rPr>
              <a:t>Для достижения этой цели нужно внедрять новые форматы воспитательных практик, включающих генеративные формы, методы и средства. 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2554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https://sun9-17.userapi.com/impg/vCOBubmvy9GvUc-zfQSE0f19jvDOFlprayrjWQ/O1_q7xOOWfY.jpg?size=1040x780&amp;quality=96&amp;sign=388fe8f6b52c7ec43b3918671f5fcf76&amp;type=albu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147" r="-1059" b="10103"/>
          <a:stretch/>
        </p:blipFill>
        <p:spPr bwMode="auto">
          <a:xfrm>
            <a:off x="1381746" y="298227"/>
            <a:ext cx="4098746" cy="2395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s://sun9-81.userapi.com/impg/sa-MPkroYdJAzkIzpcmrNfl2SIw-aWnXKxEeSA/JAwXBA4g5DM.jpg?size=1280x960&amp;quality=96&amp;sign=f26e5d3403fb221bf9bf4007a6aa8862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096" t="-1" r="12147" b="-2577"/>
          <a:stretch/>
        </p:blipFill>
        <p:spPr bwMode="auto">
          <a:xfrm>
            <a:off x="100490" y="3052290"/>
            <a:ext cx="2478603" cy="242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sun9-78.userapi.com/impg/kbTuirKsFMBH8ecDYKujMWZdPo_G2Q_ecOb6NQ/TGksj4DdyiA.jpg?size=730x1080&amp;quality=96&amp;sign=0f95338d774ce71a827667044fb49887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48045" y="750983"/>
            <a:ext cx="2626263" cy="3885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ttps://sun9-51.userapi.com/impg/4_gltESrbKrg9m543MXUYqNDay-Vn_lE5qvMsw/PcTPIDBgdMw.jpg?size=960x720&amp;quality=95&amp;sign=34173ed0d8624597f42168f41fdef0eb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3792" y="2973057"/>
            <a:ext cx="3439554" cy="2579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33053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820" y="907727"/>
            <a:ext cx="9144000" cy="4571999"/>
          </a:xfrm>
        </p:spPr>
        <p:txBody>
          <a:bodyPr>
            <a:noAutofit/>
          </a:bodyPr>
          <a:lstStyle/>
          <a:p>
            <a:r>
              <a:rPr lang="ru-RU" sz="8000" dirty="0" smtClean="0">
                <a:solidFill>
                  <a:schemeClr val="bg1"/>
                </a:solidFill>
              </a:rPr>
              <a:t>Кто такой волонтер </a:t>
            </a:r>
            <a:br>
              <a:rPr lang="ru-RU" sz="8000" dirty="0" smtClean="0">
                <a:solidFill>
                  <a:schemeClr val="bg1"/>
                </a:solidFill>
              </a:rPr>
            </a:br>
            <a:r>
              <a:rPr lang="ru-RU" sz="8000" dirty="0" smtClean="0">
                <a:solidFill>
                  <a:schemeClr val="bg1"/>
                </a:solidFill>
              </a:rPr>
              <a:t>и как им стать</a:t>
            </a:r>
            <a:endParaRPr lang="ru-RU" sz="8000" dirty="0">
              <a:solidFill>
                <a:schemeClr val="bg1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72767" y="2897746"/>
            <a:ext cx="2459396" cy="2459396"/>
          </a:xfrm>
        </p:spPr>
      </p:pic>
    </p:spTree>
    <p:extLst>
      <p:ext uri="{BB962C8B-B14F-4D97-AF65-F5344CB8AC3E}">
        <p14:creationId xmlns:p14="http://schemas.microsoft.com/office/powerpoint/2010/main" xmlns="" val="4074544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7396"/>
            <a:ext cx="9144000" cy="1360643"/>
          </a:xfrm>
        </p:spPr>
        <p:txBody>
          <a:bodyPr/>
          <a:lstStyle/>
          <a:p>
            <a:r>
              <a:rPr lang="ru-RU" b="1" i="1" dirty="0" smtClean="0">
                <a:solidFill>
                  <a:srgbClr val="FFC000"/>
                </a:solidFill>
              </a:rPr>
              <a:t>1. «Классбилдинг»</a:t>
            </a:r>
            <a:endParaRPr lang="ru-RU" b="1" i="1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26378"/>
            <a:ext cx="9144000" cy="467820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Данное средство используется для создания комфортной среды в коллективе. В этом процессе задействована группа учеников с разным опытом, знаниями и умениями.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74254" y="2730321"/>
            <a:ext cx="5303366" cy="301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08327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7396"/>
            <a:ext cx="9144000" cy="1386401"/>
          </a:xfrm>
        </p:spPr>
        <p:txBody>
          <a:bodyPr/>
          <a:lstStyle/>
          <a:p>
            <a:r>
              <a:rPr lang="ru-RU" b="1" i="1" dirty="0" smtClean="0">
                <a:solidFill>
                  <a:srgbClr val="FFC000"/>
                </a:solidFill>
              </a:rPr>
              <a:t>2. «Митап» </a:t>
            </a:r>
            <a:endParaRPr lang="ru-RU" b="1" i="1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07439"/>
            <a:ext cx="9144000" cy="485851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В рамках волонтерского движения мы проводим митапы.</a:t>
            </a: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Митап </a:t>
            </a:r>
            <a:r>
              <a:rPr lang="ru-RU" dirty="0">
                <a:solidFill>
                  <a:schemeClr val="bg1"/>
                </a:solidFill>
              </a:rPr>
              <a:t>(от англ. </a:t>
            </a:r>
            <a:r>
              <a:rPr lang="en-US" dirty="0">
                <a:solidFill>
                  <a:schemeClr val="bg1"/>
                </a:solidFill>
              </a:rPr>
              <a:t>meet up </a:t>
            </a:r>
            <a:r>
              <a:rPr lang="ru-RU" dirty="0">
                <a:solidFill>
                  <a:schemeClr val="bg1"/>
                </a:solidFill>
              </a:rPr>
              <a:t>– встречаться) – встреча единомышленников для обсуждения общих вопросов, обмена опытом в неформальной обстановке, создания общего творческого продукта. </a:t>
            </a:r>
            <a:endParaRPr lang="ru-RU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На митапах дети </a:t>
            </a:r>
            <a:r>
              <a:rPr lang="ru-RU" dirty="0">
                <a:solidFill>
                  <a:schemeClr val="bg1"/>
                </a:solidFill>
              </a:rPr>
              <a:t>делятся на тематические модули:</a:t>
            </a:r>
          </a:p>
          <a:p>
            <a:pPr lvl="0"/>
            <a:r>
              <a:rPr lang="ru-RU" dirty="0" smtClean="0">
                <a:solidFill>
                  <a:schemeClr val="bg1"/>
                </a:solidFill>
              </a:rPr>
              <a:t>СМИ;</a:t>
            </a:r>
            <a:endParaRPr lang="ru-RU" dirty="0">
              <a:solidFill>
                <a:schemeClr val="bg1"/>
              </a:solidFill>
            </a:endParaRPr>
          </a:p>
          <a:p>
            <a:pPr lvl="0"/>
            <a:r>
              <a:rPr lang="ru-RU" dirty="0" smtClean="0">
                <a:solidFill>
                  <a:schemeClr val="bg1"/>
                </a:solidFill>
              </a:rPr>
              <a:t>творцы</a:t>
            </a:r>
            <a:r>
              <a:rPr lang="en-US" dirty="0" smtClean="0">
                <a:solidFill>
                  <a:schemeClr val="bg1"/>
                </a:solidFill>
              </a:rPr>
              <a:t>;</a:t>
            </a:r>
            <a:endParaRPr lang="ru-RU" dirty="0">
              <a:solidFill>
                <a:schemeClr val="bg1"/>
              </a:solidFill>
            </a:endParaRPr>
          </a:p>
          <a:p>
            <a:pPr lvl="0"/>
            <a:r>
              <a:rPr lang="ru-RU" dirty="0" smtClean="0">
                <a:solidFill>
                  <a:schemeClr val="bg1"/>
                </a:solidFill>
              </a:rPr>
              <a:t>экономисты;</a:t>
            </a:r>
            <a:endParaRPr lang="ru-RU" dirty="0">
              <a:solidFill>
                <a:schemeClr val="bg1"/>
              </a:solidFill>
            </a:endParaRPr>
          </a:p>
          <a:p>
            <a:pPr lvl="0"/>
            <a:r>
              <a:rPr lang="ru-RU" dirty="0">
                <a:solidFill>
                  <a:schemeClr val="bg1"/>
                </a:solidFill>
              </a:rPr>
              <a:t>поэты </a:t>
            </a:r>
            <a:r>
              <a:rPr lang="ru-RU" dirty="0" smtClean="0">
                <a:solidFill>
                  <a:schemeClr val="bg1"/>
                </a:solidFill>
              </a:rPr>
              <a:t>и т. д.</a:t>
            </a: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</a:rPr>
              <a:t>В</a:t>
            </a:r>
            <a:r>
              <a:rPr lang="ru-RU" dirty="0" smtClean="0">
                <a:solidFill>
                  <a:schemeClr val="bg1"/>
                </a:solidFill>
              </a:rPr>
              <a:t>се </a:t>
            </a:r>
            <a:r>
              <a:rPr lang="ru-RU" dirty="0">
                <a:solidFill>
                  <a:schemeClr val="bg1"/>
                </a:solidFill>
              </a:rPr>
              <a:t>участники модуля работают над одним общим делом (например, создание буктрейлеров, синквейнов, кроссенсов, композиционных скетчей, фан-артов, лайнартов). Разделение на модули зависит от цели митапа.</a:t>
            </a: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17542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6403" y="147289"/>
            <a:ext cx="3763777" cy="282283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19731" y="147289"/>
            <a:ext cx="3763778" cy="28228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6403" y="3267155"/>
            <a:ext cx="3763777" cy="28228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99840" y="3267155"/>
            <a:ext cx="3783669" cy="2837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68893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10614"/>
          </a:xfrm>
        </p:spPr>
        <p:txBody>
          <a:bodyPr/>
          <a:lstStyle/>
          <a:p>
            <a:r>
              <a:rPr lang="ru-RU" b="1" i="1" dirty="0" smtClean="0">
                <a:solidFill>
                  <a:srgbClr val="FFC000"/>
                </a:solidFill>
              </a:rPr>
              <a:t>3. РАФТ (</a:t>
            </a:r>
            <a:r>
              <a:rPr lang="en-US" b="1" i="1" dirty="0" smtClean="0">
                <a:solidFill>
                  <a:srgbClr val="FFC000"/>
                </a:solidFill>
              </a:rPr>
              <a:t>RAFT</a:t>
            </a:r>
            <a:r>
              <a:rPr lang="ru-RU" b="1" i="1" dirty="0" smtClean="0">
                <a:solidFill>
                  <a:srgbClr val="FFC000"/>
                </a:solidFill>
              </a:rPr>
              <a:t>) – технология</a:t>
            </a:r>
            <a:br>
              <a:rPr lang="ru-RU" b="1" i="1" dirty="0" smtClean="0">
                <a:solidFill>
                  <a:srgbClr val="FFC000"/>
                </a:solidFill>
              </a:rPr>
            </a:br>
            <a:r>
              <a:rPr lang="ru-RU" b="1" i="1" dirty="0" smtClean="0">
                <a:solidFill>
                  <a:srgbClr val="FFC000"/>
                </a:solidFill>
              </a:rPr>
              <a:t>Роль – Аудитория – Форма - Тема</a:t>
            </a:r>
            <a:endParaRPr lang="ru-RU" b="1" i="1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369713"/>
            <a:ext cx="9144000" cy="477806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А именно:</a:t>
            </a: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2400" i="1" dirty="0" smtClean="0">
                <a:solidFill>
                  <a:schemeClr val="bg1"/>
                </a:solidFill>
              </a:rPr>
              <a:t>Роль </a:t>
            </a:r>
            <a:r>
              <a:rPr lang="ru-RU" sz="2400" i="1" dirty="0">
                <a:solidFill>
                  <a:schemeClr val="bg1"/>
                </a:solidFill>
              </a:rPr>
              <a:t>– </a:t>
            </a:r>
            <a:r>
              <a:rPr lang="ru-RU" sz="2400" i="1" dirty="0" smtClean="0">
                <a:solidFill>
                  <a:schemeClr val="bg1"/>
                </a:solidFill>
              </a:rPr>
              <a:t>учитель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chemeClr val="bg1"/>
                </a:solidFill>
              </a:rPr>
              <a:t>Аудитория </a:t>
            </a:r>
            <a:r>
              <a:rPr lang="ru-RU" sz="2400" i="1" dirty="0">
                <a:solidFill>
                  <a:schemeClr val="bg1"/>
                </a:solidFill>
              </a:rPr>
              <a:t>– </a:t>
            </a:r>
            <a:r>
              <a:rPr lang="ru-RU" sz="2400" i="1" dirty="0" smtClean="0">
                <a:solidFill>
                  <a:schemeClr val="bg1"/>
                </a:solidFill>
              </a:rPr>
              <a:t>ученики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chemeClr val="bg1"/>
                </a:solidFill>
              </a:rPr>
              <a:t>Форма </a:t>
            </a:r>
            <a:r>
              <a:rPr lang="ru-RU" sz="2400" i="1" dirty="0">
                <a:solidFill>
                  <a:schemeClr val="bg1"/>
                </a:solidFill>
              </a:rPr>
              <a:t>– </a:t>
            </a:r>
            <a:r>
              <a:rPr lang="ru-RU" sz="2400" i="1" dirty="0" smtClean="0">
                <a:solidFill>
                  <a:schemeClr val="bg1"/>
                </a:solidFill>
              </a:rPr>
              <a:t>скетчи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chemeClr val="bg1"/>
                </a:solidFill>
              </a:rPr>
              <a:t>Тема </a:t>
            </a:r>
            <a:r>
              <a:rPr lang="ru-RU" sz="2400" i="1" dirty="0">
                <a:solidFill>
                  <a:schemeClr val="bg1"/>
                </a:solidFill>
              </a:rPr>
              <a:t>– </a:t>
            </a:r>
            <a:r>
              <a:rPr lang="ru-RU" sz="2400" i="1" dirty="0" smtClean="0">
                <a:solidFill>
                  <a:schemeClr val="bg1"/>
                </a:solidFill>
              </a:rPr>
              <a:t>«</a:t>
            </a:r>
            <a:r>
              <a:rPr lang="ru-RU" sz="2400" i="1" dirty="0">
                <a:solidFill>
                  <a:schemeClr val="bg1"/>
                </a:solidFill>
              </a:rPr>
              <a:t>Н</a:t>
            </a:r>
            <a:r>
              <a:rPr lang="ru-RU" sz="2400" i="1" dirty="0" smtClean="0">
                <a:solidFill>
                  <a:schemeClr val="bg1"/>
                </a:solidFill>
              </a:rPr>
              <a:t>авыки </a:t>
            </a:r>
            <a:r>
              <a:rPr lang="ru-RU" sz="2400" i="1" dirty="0">
                <a:solidFill>
                  <a:schemeClr val="bg1"/>
                </a:solidFill>
              </a:rPr>
              <a:t>и компетенции </a:t>
            </a:r>
            <a:r>
              <a:rPr lang="en-US" sz="2400" i="1" dirty="0">
                <a:solidFill>
                  <a:schemeClr val="bg1"/>
                </a:solidFill>
              </a:rPr>
              <a:t>XXI </a:t>
            </a:r>
            <a:r>
              <a:rPr lang="ru-RU" sz="2400" i="1" dirty="0" smtClean="0">
                <a:solidFill>
                  <a:schemeClr val="bg1"/>
                </a:solidFill>
              </a:rPr>
              <a:t>века»</a:t>
            </a:r>
            <a:endParaRPr lang="ru-RU" sz="2400" i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929" r="160" b="10166"/>
          <a:stretch/>
        </p:blipFill>
        <p:spPr>
          <a:xfrm>
            <a:off x="5544409" y="1989787"/>
            <a:ext cx="3110193" cy="217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18244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353" y="859708"/>
            <a:ext cx="2391605" cy="318880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85942" y="417379"/>
            <a:ext cx="4463244" cy="25105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84868" y="3206840"/>
            <a:ext cx="4241034" cy="2599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921156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415</Words>
  <Application>Microsoft Office PowerPoint</Application>
  <PresentationFormat>Экран (4:3)</PresentationFormat>
  <Paragraphs>50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Новые форматы воспитательных практик</vt:lpstr>
      <vt:lpstr>21 век – время информационных технологий</vt:lpstr>
      <vt:lpstr>Слайд 3</vt:lpstr>
      <vt:lpstr>Кто такой волонтер  и как им стать</vt:lpstr>
      <vt:lpstr>1. «Классбилдинг»</vt:lpstr>
      <vt:lpstr>2. «Митап» </vt:lpstr>
      <vt:lpstr>Слайд 7</vt:lpstr>
      <vt:lpstr>3. РАФТ (RAFT) – технология Роль – Аудитория – Форма - Тема</vt:lpstr>
      <vt:lpstr>Слайд 9</vt:lpstr>
      <vt:lpstr>4. Ивент</vt:lpstr>
      <vt:lpstr>Волонтерское коммьюнити</vt:lpstr>
      <vt:lpstr>Слайд 12</vt:lpstr>
      <vt:lpstr>Слайд 13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User</cp:lastModifiedBy>
  <cp:revision>47</cp:revision>
  <dcterms:created xsi:type="dcterms:W3CDTF">2014-11-21T11:00:06Z</dcterms:created>
  <dcterms:modified xsi:type="dcterms:W3CDTF">2022-02-04T15:30:23Z</dcterms:modified>
</cp:coreProperties>
</file>